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0" r:id="rId3"/>
    <p:sldId id="267" r:id="rId4"/>
    <p:sldId id="259" r:id="rId5"/>
    <p:sldId id="271" r:id="rId6"/>
    <p:sldId id="277" r:id="rId7"/>
    <p:sldId id="273" r:id="rId8"/>
    <p:sldId id="278" r:id="rId9"/>
    <p:sldId id="272" r:id="rId10"/>
    <p:sldId id="294" r:id="rId11"/>
    <p:sldId id="283" r:id="rId12"/>
    <p:sldId id="279" r:id="rId13"/>
    <p:sldId id="295" r:id="rId14"/>
    <p:sldId id="284" r:id="rId15"/>
    <p:sldId id="282" r:id="rId16"/>
    <p:sldId id="296" r:id="rId17"/>
    <p:sldId id="297" r:id="rId18"/>
    <p:sldId id="286" r:id="rId19"/>
    <p:sldId id="298" r:id="rId20"/>
    <p:sldId id="287" r:id="rId21"/>
    <p:sldId id="299" r:id="rId22"/>
    <p:sldId id="288" r:id="rId23"/>
    <p:sldId id="300" r:id="rId24"/>
    <p:sldId id="289" r:id="rId25"/>
    <p:sldId id="301" r:id="rId26"/>
    <p:sldId id="292" r:id="rId27"/>
    <p:sldId id="293" r:id="rId28"/>
    <p:sldId id="291" r:id="rId29"/>
    <p:sldId id="290" r:id="rId30"/>
    <p:sldId id="30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C48B4-5ED2-42F8-9E8F-FD83F7E3F82E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ADC30-482B-44BE-8EE8-2EDF8E98B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D6635-ADB2-4285-8848-D5D9629FF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B60C98-6623-4DAA-B3B3-1DDC1FC16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EC4ED-3A91-4614-9907-6316B2FB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2DDB6-A3C3-4300-9B4A-C62DCE19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7C77D6-FCF9-4D46-98CC-14ABAE80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1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87D37-367A-4E54-B8A3-7DF3601C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CCD183-B5F3-482A-B2B3-B38C52B0E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FE8D8-AAAE-4697-8C9A-C235943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9F531-BD7E-47B6-A368-04539A18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1E251-3B72-46CF-9F58-F5A52995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B18F06-A010-4B41-88FF-A6F2F9EC8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E42CDC-22DD-401C-B9FD-5846CDD35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D7D66-877D-4480-9039-58E510AE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F25C11-0196-4EEF-90DA-33B743E3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F26FE-ADB5-4AF6-846D-E5D770C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2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CA9CE-2A5F-4573-BCFF-3E0A4DFD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39AB0-8DDC-412F-ADC4-92D7692F3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AE675-630B-4629-B426-C7C062A2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489B3E-8564-42ED-B540-5A39D0F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F8667-BB01-450D-B209-E09ACF1C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1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1E9F3-8BB2-4927-A0B9-412ACA8E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77804-F35C-4F2F-83CF-CDBDD1CDD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50F29-9931-4109-9BFE-457BB18F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1C612-10AC-4C8F-9A5C-E78D2E71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52BFC-7876-41D9-AA2E-1BE2A52E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7CD8A-4F34-4DD8-BE1E-97017E7D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7AD77-3FCC-4AC8-888A-763A3E9EA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6884C-F2A5-4F1C-B42E-64AB0CCF2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0A5742-96A4-44D2-A39C-0741F09C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971AC3-A58A-40A5-8404-48BC3B8B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FB935F-9CF1-49AD-BA38-B8DBFAF2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EB476-8570-47EB-9297-FF6389B2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F7BBFB-AC99-40E9-BC4C-EB5F3936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480445-3170-48C9-8AAC-58F38138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465F11-F83E-4E1F-A6EB-8F35C8878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BA73BB-317B-4A00-A1F1-74ABFE9D9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43C3A-CC75-4FDF-8F5D-4DCCFAB5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39F189-FE27-47F2-83AC-921AEABB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D1213C-8BC6-4880-BCD1-54611FE4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B69A5-DEE4-455B-9A5E-FD1D4F23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DEA56F-7D51-4084-8FED-6463F7A4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6B5DDC-5B6F-41D6-A2DC-59A3BEE4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03A73A-81C4-49A4-8D5F-A06E983B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782A28-5F05-4737-9BDF-B66224AA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66B9EA-8EA1-4928-9B30-183D8CF1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E249E4-1879-4A90-9605-B86351AF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49B68-EF23-4724-BD02-6EED67FD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8F345-526C-47EF-BC74-73EAFDDD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66972A-73DD-4DF5-820C-33EF6D0B8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F4A2CF-FE3D-4C6A-9D47-C4B59C99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3BC04-5343-42AE-8D64-7A8E7BC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E61869-647E-4C1B-8EE6-78FC4443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4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9DD92-B854-4879-B319-C8EA094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4511C9-0DA8-45D0-8B94-025141B3B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AE58FB-7FED-4453-B39C-8AAD86C0B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E898D7-14EA-4EEC-8731-3F883DAA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AE019-8DB6-4493-980D-9A9296A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39F3BD-B98D-4BD6-81D6-A840A54B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1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6AEAE-714A-40C1-B4C4-83EFFB01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99D61-DE5B-4902-8399-381DB3B12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2F434-F920-4D85-9159-170DF15C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4AA6-C215-46E7-9991-8A2951235AC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ACF8A-08B8-4B35-8AEC-6C97846B5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4B7FA-AD70-4190-87DE-189E82EBF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C7A0-DB3A-4610-8739-DFCB4BC0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7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rehnevo16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-309716"/>
            <a:ext cx="8535892" cy="42862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Georgia" pitchFamily="18" charset="0"/>
              </a:rPr>
              <a:t>Краткая презентация основной образовательной программы дошкольного образования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br>
              <a:rPr lang="ru-RU" b="1" dirty="0">
                <a:solidFill>
                  <a:srgbClr val="2C0FDB"/>
                </a:solidFill>
                <a:latin typeface="Georgia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416943" y="404664"/>
            <a:ext cx="7358114" cy="142876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16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E425EA-4CFC-4CDE-962B-DD5DE0616D88}"/>
              </a:ext>
            </a:extLst>
          </p:cNvPr>
          <p:cNvSpPr/>
          <p:nvPr/>
        </p:nvSpPr>
        <p:spPr>
          <a:xfrm>
            <a:off x="4943872" y="5775647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Грешнево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sun9-60.userapi.com/impg/AnQ0NxlxHms5V0FPgmo3zbYd5QIjMWvZkwYF5A/tHsRmKHJJ9c.jpg?size=1590x400&amp;quality=96&amp;sign=d8850e6b106110097aef959ba7883e75&amp;type=album">
            <a:extLst>
              <a:ext uri="{FF2B5EF4-FFF2-40B4-BE49-F238E27FC236}">
                <a16:creationId xmlns:a16="http://schemas.microsoft.com/office/drawing/2014/main" id="{B092C648-245C-4426-B5FB-FD4449FE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34" y="3284985"/>
            <a:ext cx="9144000" cy="230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6D1E6A-13B0-423D-B879-B7147EE9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Picture 2" descr="https://i.pinimg.com/originals/24/e3/f9/24e3f98e0d8febfd0e7a5dc57afd7ad1.png">
            <a:extLst>
              <a:ext uri="{FF2B5EF4-FFF2-40B4-BE49-F238E27FC236}">
                <a16:creationId xmlns:a16="http://schemas.microsoft.com/office/drawing/2014/main" id="{C14212A0-C230-4934-A338-2E9DE292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991113"/>
            <a:ext cx="4234537" cy="27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5AFF99-BFAE-4D28-A48B-D8371C47C271}"/>
              </a:ext>
            </a:extLst>
          </p:cNvPr>
          <p:cNvSpPr/>
          <p:nvPr/>
        </p:nvSpPr>
        <p:spPr>
          <a:xfrm>
            <a:off x="158044" y="205461"/>
            <a:ext cx="116952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/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/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моторика, он стремится осваивать раз- личные виды движений  (бег, лазанье, перешагивание и пр.). С интересом участвует в подвижных играх с простым содержанием, несложными движениями. </a:t>
            </a:r>
          </a:p>
        </p:txBody>
      </p:sp>
    </p:spTree>
    <p:extLst>
      <p:ext uri="{BB962C8B-B14F-4D97-AF65-F5344CB8AC3E}">
        <p14:creationId xmlns:p14="http://schemas.microsoft.com/office/powerpoint/2010/main" val="185634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839" y="404664"/>
            <a:ext cx="8686800" cy="101122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b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дошкольного образования</a:t>
            </a:r>
            <a:r>
              <a:rPr lang="ru-RU" sz="24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:</a:t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076" name="Picture 4" descr="https://xn--80ada4acwapfg6cxg.xn--p1ai/wp-content/uploads/2020/06/%D1%80%D0%B8%D1%81%D0%BE%D0%B2%D0%B0%D0%BD%D0%B8%D0%B5-1024x738.jpg">
            <a:extLst>
              <a:ext uri="{FF2B5EF4-FFF2-40B4-BE49-F238E27FC236}">
                <a16:creationId xmlns:a16="http://schemas.microsoft.com/office/drawing/2014/main" id="{157D92C3-6157-4986-B90D-95C64615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17" y="4617394"/>
            <a:ext cx="2880320" cy="20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022" y="1196752"/>
            <a:ext cx="11480800" cy="57864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algn="just">
              <a:spcBef>
                <a:spcPts val="0"/>
              </a:spcBef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8" name="Picture 6" descr="https://ds05.infourok.ru/uploads/ex/0228/0000ec87-55db59ed/hello_html_m611527cd.jpg">
            <a:extLst>
              <a:ext uri="{FF2B5EF4-FFF2-40B4-BE49-F238E27FC236}">
                <a16:creationId xmlns:a16="http://schemas.microsoft.com/office/drawing/2014/main" id="{03C847A1-9228-49E4-B7B4-16C6B3CC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46" y="4754554"/>
            <a:ext cx="2247392" cy="19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978" y="136525"/>
            <a:ext cx="11638844" cy="65307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эмпатию по отношению к другим людям, готовность прийти на помощь тем, кто в этом нуждается.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умение слышать других и стремление быть понятым другими.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ответственность за начатое дело.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AutoShape 6" descr="http://imen.kobrin.edu.by/sm.aspx?guid=30103">
            <a:extLst>
              <a:ext uri="{FF2B5EF4-FFF2-40B4-BE49-F238E27FC236}">
                <a16:creationId xmlns:a16="http://schemas.microsoft.com/office/drawing/2014/main" id="{4E3012AC-CE49-45EE-8A4E-D0BE97E93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i.mycdn.me/i?r=AzEPZsRbOZEKgBhR0XGMT1RkxXtMOuMgTcyqw939GebhbqaKTM5SRkZCeTgDn6uOyic">
            <a:extLst>
              <a:ext uri="{FF2B5EF4-FFF2-40B4-BE49-F238E27FC236}">
                <a16:creationId xmlns:a16="http://schemas.microsoft.com/office/drawing/2014/main" id="{148ADAFD-A41C-4B20-AD90-20079D80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 b="22952"/>
          <a:stretch/>
        </p:blipFill>
        <p:spPr bwMode="auto">
          <a:xfrm>
            <a:off x="4537281" y="5087282"/>
            <a:ext cx="3012917" cy="16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826E02-61CE-43C5-8D0C-B9DA24F3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Picture 4" descr="https://thumbs.dreamstime.com/b/%D0%BB%D0%BE%D0%B3%D0%B8%D0%BA%D0%B0-2410490.jpg">
            <a:extLst>
              <a:ext uri="{FF2B5EF4-FFF2-40B4-BE49-F238E27FC236}">
                <a16:creationId xmlns:a16="http://schemas.microsoft.com/office/drawing/2014/main" id="{F912814C-CE21-4FB9-84F2-221F9BC4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87" y="4077017"/>
            <a:ext cx="2321246" cy="26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B82FBC-C77E-4852-81FE-50B1ABFC8785}"/>
              </a:ext>
            </a:extLst>
          </p:cNvPr>
          <p:cNvSpPr/>
          <p:nvPr/>
        </p:nvSpPr>
        <p:spPr>
          <a:xfrm>
            <a:off x="225778" y="385487"/>
            <a:ext cx="118646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algn="just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уважение к жизни (в различных ее формах) и заботу об окружающей среде.</a:t>
            </a:r>
          </a:p>
          <a:p>
            <a:pPr algn="just"/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algn="just"/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первичные представления о себе, семье, традиционных семейных ценностях, включая традиционные гендерные ориентации, проявляет уважение к своему и противоположному полу.</a:t>
            </a:r>
          </a:p>
          <a:p>
            <a:pPr algn="just"/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8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898" y="148816"/>
            <a:ext cx="797245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раздел:</a:t>
            </a:r>
          </a:p>
        </p:txBody>
      </p:sp>
      <p:pic>
        <p:nvPicPr>
          <p:cNvPr id="2052" name="Picture 4" descr="https://fsd.multiurok.ru/html/2021/10/16/s_616aa7458beaf/phpXXvfRv_Konsultaciya-Obogacshenie-rechi-cherez-igru_html_75402a232c8b1e0e.jpg">
            <a:extLst>
              <a:ext uri="{FF2B5EF4-FFF2-40B4-BE49-F238E27FC236}">
                <a16:creationId xmlns:a16="http://schemas.microsoft.com/office/drawing/2014/main" id="{A985A76E-2423-434B-A884-1E236209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30" y="4788606"/>
            <a:ext cx="8535122" cy="21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0578" y="903482"/>
            <a:ext cx="11514666" cy="44644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общее содержание Программы, обеспечивающее полноценное развитие личности детей.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входит: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образовательной деятельности в соответствии с образовательными областями, с учётом используемых в ДОУ программ и методических пособий, обеспечивающих реализацию данных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способы, методы и средства реализации программы с учётом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образовательной деятельности разных видов и культурных практик;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 направления поддержки детской инициативы;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коррекционно-развивающей работы с детьми с ОВЗ.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849" y="59307"/>
            <a:ext cx="7290054" cy="14996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области, обеспечивающие разностороннее развитие детей по ФГОС ДО: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925792" y="1390265"/>
            <a:ext cx="4320480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939610" y="5048181"/>
            <a:ext cx="4314009" cy="122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951984" y="3350559"/>
            <a:ext cx="4320480" cy="695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925792" y="4253201"/>
            <a:ext cx="4320480" cy="58792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951985" y="2280976"/>
            <a:ext cx="4302885" cy="87867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развитие</a:t>
            </a:r>
          </a:p>
        </p:txBody>
      </p: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8086032" y="210940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5128" name="Picture 8" descr="https://media.istockphoto.com/photos/colorful-circle-of-arrows-cycle-picture-id464830460">
            <a:extLst>
              <a:ext uri="{FF2B5EF4-FFF2-40B4-BE49-F238E27FC236}">
                <a16:creationId xmlns:a16="http://schemas.microsoft.com/office/drawing/2014/main" id="{45FD48F8-3C8E-45BD-A185-6C37CB294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6351" r="5940" b="6741"/>
          <a:stretch/>
        </p:blipFill>
        <p:spPr bwMode="auto">
          <a:xfrm>
            <a:off x="863198" y="1891582"/>
            <a:ext cx="3931288" cy="3890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CF835E-2951-4607-B88B-DD3AE8E6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 descr="https://static.vecteezy.com/system/resources/previews/000/413/680/original/sports-vector.jpg">
            <a:extLst>
              <a:ext uri="{FF2B5EF4-FFF2-40B4-BE49-F238E27FC236}">
                <a16:creationId xmlns:a16="http://schemas.microsoft.com/office/drawing/2014/main" id="{C02E363E-303B-4AB5-AB72-8231DAE5D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85"/>
          <a:stretch/>
        </p:blipFill>
        <p:spPr bwMode="auto">
          <a:xfrm>
            <a:off x="1746708" y="4651398"/>
            <a:ext cx="8698585" cy="22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DA0225-D803-4B23-86A9-A77AAE55C897}"/>
              </a:ext>
            </a:extLst>
          </p:cNvPr>
          <p:cNvSpPr txBox="1"/>
          <p:nvPr/>
        </p:nvSpPr>
        <p:spPr>
          <a:xfrm>
            <a:off x="270934" y="591541"/>
            <a:ext cx="10391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развития: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6F0CC-4E94-4695-A720-F4B0FF54423C}"/>
              </a:ext>
            </a:extLst>
          </p:cNvPr>
          <p:cNvSpPr txBox="1"/>
          <p:nvPr/>
        </p:nvSpPr>
        <p:spPr>
          <a:xfrm>
            <a:off x="2544409" y="188641"/>
            <a:ext cx="682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97014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593C68-10AB-4F5F-9967-C31EAECB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170" name="Picture 2" descr="https://static.wixstatic.com/media/e7a749_fa11eff231b64814b95e7a09a873f22c~mv2.jpg/v1/fill/w_900,h_993,al_c,q_90/e7a749_fa11eff231b64814b95e7a09a873f22c~mv2.jpg">
            <a:extLst>
              <a:ext uri="{FF2B5EF4-FFF2-40B4-BE49-F238E27FC236}">
                <a16:creationId xmlns:a16="http://schemas.microsoft.com/office/drawing/2014/main" id="{DBFF082C-3DCD-4D32-B755-3EB024D94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00" r="-2150" b="44750"/>
          <a:stretch/>
        </p:blipFill>
        <p:spPr bwMode="auto">
          <a:xfrm>
            <a:off x="3111676" y="3782603"/>
            <a:ext cx="5968648" cy="30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458809-5319-45A6-BA49-8851219F7B6D}"/>
              </a:ext>
            </a:extLst>
          </p:cNvPr>
          <p:cNvSpPr/>
          <p:nvPr/>
        </p:nvSpPr>
        <p:spPr>
          <a:xfrm>
            <a:off x="775758" y="29007"/>
            <a:ext cx="1034062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физическому развитию детей </a:t>
            </a:r>
          </a:p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саморегуляции в двигательной сфере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жизни; 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</a:p>
        </p:txBody>
      </p:sp>
    </p:spTree>
    <p:extLst>
      <p:ext uri="{BB962C8B-B14F-4D97-AF65-F5344CB8AC3E}">
        <p14:creationId xmlns:p14="http://schemas.microsoft.com/office/powerpoint/2010/main" val="9243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60" y="113980"/>
            <a:ext cx="8858280" cy="10826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РАЗВИТИЕ»:</a:t>
            </a:r>
            <a:endParaRPr lang="ru-RU" sz="2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2799" y="1128924"/>
            <a:ext cx="11209867" cy="5045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Основная цель:</a:t>
            </a:r>
            <a:endParaRPr lang="ru-RU" sz="2400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 детей дошкольного возраста; приобщение детей к социокультурным нормам, традициям семьи, общества и государства; формирование основ безопасности</a:t>
            </a:r>
            <a:r>
              <a:rPr lang="ru-RU" sz="2400" b="1" i="1" dirty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социально-коммуникативного развития по ФГОС ДО: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Усвоение норм и ценностей, принятых в обществе, включая моральные и нравственные ценности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общения и взаимодействия ребёнка со взрослыми и сверстниками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Становление самостоятельности, целенаправленности и саморегуляции собственных действий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позитивных установок к различным видам труда и творчества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основ безопасного поведения в быту, в социуме, природе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C78E34-9720-4202-BB72-01CCEADC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D44103-349A-423D-B1AF-605B8237EE02}"/>
              </a:ext>
            </a:extLst>
          </p:cNvPr>
          <p:cNvSpPr/>
          <p:nvPr/>
        </p:nvSpPr>
        <p:spPr>
          <a:xfrm>
            <a:off x="1775520" y="404664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</a:t>
            </a:r>
          </a:p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социально-коммуникативному </a:t>
            </a:r>
          </a:p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 в дошкольном учреждении:</a:t>
            </a:r>
          </a:p>
          <a:p>
            <a:pPr algn="ctr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Социализация, развитие общения, нравственное воспитание;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в семье и сообществе, патриотическое воспитание;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Самообслуживание, самостоятельность, трудовое воспитание;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безопасности.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2e/e0/a5/2ee0a59f78aacc0ac0a2be71dcd8af44.jpg">
            <a:extLst>
              <a:ext uri="{FF2B5EF4-FFF2-40B4-BE49-F238E27FC236}">
                <a16:creationId xmlns:a16="http://schemas.microsoft.com/office/drawing/2014/main" id="{69600E67-1525-40EC-B1C8-A827FB2C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 r="40550" b="4310"/>
          <a:stretch/>
        </p:blipFill>
        <p:spPr bwMode="auto">
          <a:xfrm>
            <a:off x="2025281" y="4499501"/>
            <a:ext cx="218953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56.xn--80aadkum9bf.xn--p1ai/wp-content/uploads/2020/12/2978_x922-768x773.jpg">
            <a:extLst>
              <a:ext uri="{FF2B5EF4-FFF2-40B4-BE49-F238E27FC236}">
                <a16:creationId xmlns:a16="http://schemas.microsoft.com/office/drawing/2014/main" id="{021788CE-B38D-46CF-AD18-5F39BBBC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8" y="4279751"/>
            <a:ext cx="2124185" cy="213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dou214.edu.sarkomobr.ru/files/large/a8529c6b663823d">
            <a:extLst>
              <a:ext uri="{FF2B5EF4-FFF2-40B4-BE49-F238E27FC236}">
                <a16:creationId xmlns:a16="http://schemas.microsoft.com/office/drawing/2014/main" id="{B13BC7AE-3EA6-4DBA-B35A-8BC5C6043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atherineasquithgallery.com/uploads/posts/2021-02/1613682894_46-p-fon-dlya-prezentatsii-nravstvennoe-vospita-54.png">
            <a:extLst>
              <a:ext uri="{FF2B5EF4-FFF2-40B4-BE49-F238E27FC236}">
                <a16:creationId xmlns:a16="http://schemas.microsoft.com/office/drawing/2014/main" id="{C8415896-7336-436F-8DF7-BE289A170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DEECF1-D012-4C7A-881F-9931FB5915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09" y="3861765"/>
            <a:ext cx="3064983" cy="21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0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760" y="251926"/>
            <a:ext cx="8892480" cy="6201411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rgbClr val="002060"/>
                </a:solidFill>
              </a:rPr>
              <a:t>Полное название: </a:t>
            </a:r>
            <a:br>
              <a:rPr lang="ru-RU" sz="2300" b="1" dirty="0">
                <a:solidFill>
                  <a:srgbClr val="002060"/>
                </a:solidFill>
              </a:rPr>
            </a:br>
            <a:br>
              <a:rPr lang="ru-RU" sz="2300" dirty="0"/>
            </a:br>
            <a:r>
              <a:rPr lang="ru-RU" sz="2300" b="1" dirty="0">
                <a:solidFill>
                  <a:srgbClr val="7030A0"/>
                </a:solidFill>
              </a:rPr>
              <a:t>Основная образовательная программа дошкольной образовательной организации: муниципального бюджетного дошкольного образовательного учреждения детский сад № 16 </a:t>
            </a:r>
            <a:br>
              <a:rPr lang="ru-RU" sz="2300" b="1" dirty="0">
                <a:solidFill>
                  <a:srgbClr val="7030A0"/>
                </a:solidFill>
              </a:rPr>
            </a:br>
            <a:br>
              <a:rPr lang="ru-RU" sz="2300" b="1" dirty="0">
                <a:solidFill>
                  <a:srgbClr val="7030A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Сокращённое название: </a:t>
            </a:r>
            <a:br>
              <a:rPr lang="ru-RU" sz="2300" b="1" dirty="0">
                <a:solidFill>
                  <a:srgbClr val="002060"/>
                </a:solidFill>
              </a:rPr>
            </a:br>
            <a:br>
              <a:rPr lang="ru-RU" sz="2300" dirty="0"/>
            </a:br>
            <a:r>
              <a:rPr lang="ru-RU" sz="2300" b="1" dirty="0">
                <a:solidFill>
                  <a:srgbClr val="7030A0"/>
                </a:solidFill>
              </a:rPr>
              <a:t>ООП ДОО </a:t>
            </a:r>
            <a:br>
              <a:rPr lang="ru-RU" sz="2300" b="1" dirty="0">
                <a:solidFill>
                  <a:srgbClr val="7030A0"/>
                </a:solidFill>
              </a:rPr>
            </a:br>
            <a:br>
              <a:rPr lang="ru-RU" sz="2300" b="1" dirty="0"/>
            </a:br>
            <a:r>
              <a:rPr lang="ru-RU" sz="2300" b="1" dirty="0">
                <a:solidFill>
                  <a:srgbClr val="002060"/>
                </a:solidFill>
              </a:rPr>
              <a:t>Срок реализации: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 </a:t>
            </a:r>
            <a:br>
              <a:rPr lang="ru-RU" sz="2300" dirty="0"/>
            </a:br>
            <a:r>
              <a:rPr lang="ru-RU" sz="2300" b="1" dirty="0">
                <a:solidFill>
                  <a:srgbClr val="7030A0"/>
                </a:solidFill>
              </a:rPr>
              <a:t>6 лет</a:t>
            </a:r>
            <a:br>
              <a:rPr lang="ru-RU" sz="2300" b="1" dirty="0">
                <a:solidFill>
                  <a:srgbClr val="7030A0"/>
                </a:solidFill>
              </a:rPr>
            </a:br>
            <a:br>
              <a:rPr lang="ru-RU" sz="2300" b="1" dirty="0">
                <a:solidFill>
                  <a:srgbClr val="7030A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Ориентирована на детей в возрасте</a:t>
            </a:r>
            <a:br>
              <a:rPr lang="ru-RU" sz="2300" b="1" dirty="0">
                <a:solidFill>
                  <a:srgbClr val="002060"/>
                </a:solidFill>
              </a:rPr>
            </a:b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300" b="1" dirty="0">
                <a:solidFill>
                  <a:srgbClr val="7030A0"/>
                </a:solidFill>
              </a:rPr>
              <a:t>от 1,5 до 8 лет</a:t>
            </a:r>
            <a:br>
              <a:rPr lang="ru-RU" sz="2300" b="1" dirty="0">
                <a:solidFill>
                  <a:srgbClr val="7030A0"/>
                </a:solidFill>
              </a:rPr>
            </a:b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52184" y="5661249"/>
            <a:ext cx="2057400" cy="365125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7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1168259"/>
            <a:ext cx="11401778" cy="5188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 </a:t>
            </a:r>
          </a:p>
          <a:p>
            <a:pPr marL="0"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речевого развития по ФГОС  ДО: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Владение речью как средством общения и культуры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аналитико-синтетической активности как предпосылки обучения грамоте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B192C4-919F-43B3-80FE-C4D15AB5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6C3738-F097-4DE4-909F-204AFED069B5}"/>
              </a:ext>
            </a:extLst>
          </p:cNvPr>
          <p:cNvSpPr/>
          <p:nvPr/>
        </p:nvSpPr>
        <p:spPr>
          <a:xfrm>
            <a:off x="718769" y="218224"/>
            <a:ext cx="106350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развитию речи 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дошкольном учреждении: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словаря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звуковой культуры речи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(развитие восприятия звуков родной речи и произношения)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интереса и любви к чтению, развитие литературной речи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связной речи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(диалогическая (разговорная) речь, монологическая речь (рассказывание))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Практическое овладение воспитанниками нормами речи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(способствование развитию речи как средства общения)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грамматического строя речи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(морфология (изменение слов по родам, числам, падежам), синтаксис (освоение различных типов словосочетаний и предложений), словообразование)</a:t>
            </a:r>
          </a:p>
        </p:txBody>
      </p:sp>
      <p:pic>
        <p:nvPicPr>
          <p:cNvPr id="7176" name="Picture 8" descr="https://ds03.infourok.ru/uploads/ex/059f/00065ab6-8636e87f/img17.jpg">
            <a:extLst>
              <a:ext uri="{FF2B5EF4-FFF2-40B4-BE49-F238E27FC236}">
                <a16:creationId xmlns:a16="http://schemas.microsoft.com/office/drawing/2014/main" id="{9BB9228D-0187-43E1-A03D-EC381596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80" y="3763061"/>
            <a:ext cx="4126585" cy="3094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2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28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РАЗВИТИЕ»: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.pinimg.com/originals/53/1a/66/531a66aa73efdbb2e07dc5b96080bd5c.png">
            <a:extLst>
              <a:ext uri="{FF2B5EF4-FFF2-40B4-BE49-F238E27FC236}">
                <a16:creationId xmlns:a16="http://schemas.microsoft.com/office/drawing/2014/main" id="{401EAD4F-0DD5-4D9D-B1FA-DE67F502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8535" y="22805"/>
            <a:ext cx="1762183" cy="18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262" y="1541653"/>
            <a:ext cx="11842044" cy="49737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познавательного развития по ФГОС  ДО: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познавательных действий, становление сознания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Развитие воображения и творческой активности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 себе, других людя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первичных представлений об особенностях природы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8ECD44F-6905-4BB9-B184-F412D43C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4DD9B8-05AE-487F-9476-21CB6F0C235C}"/>
              </a:ext>
            </a:extLst>
          </p:cNvPr>
          <p:cNvSpPr/>
          <p:nvPr/>
        </p:nvSpPr>
        <p:spPr>
          <a:xfrm>
            <a:off x="620889" y="332657"/>
            <a:ext cx="1043093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Основные направления работы по познавательному развитию детей в дошкольном учреждении:</a:t>
            </a:r>
          </a:p>
          <a:p>
            <a:pPr algn="ctr"/>
            <a:endParaRPr lang="ru-RU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Развитие познавательно-исследовательской деятельности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Приобщение к социокультурным ценностям</a:t>
            </a:r>
          </a:p>
          <a:p>
            <a:pPr algn="just"/>
            <a:endParaRPr lang="ru-RU" sz="2000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 Формирование элементарных математических представлений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Ознакомление с миром природы</a:t>
            </a:r>
            <a:r>
              <a:rPr lang="ru-RU" sz="2000" i="1" dirty="0"/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8" name="Picture 8" descr="https://lubercy.allstick.ru/@s/image-cache/d3b/d3b78c39204c-u..product~18~18897~5bd95d4f9cd8a.fit.max.w.1000~xgxgxgx.jpg">
            <a:extLst>
              <a:ext uri="{FF2B5EF4-FFF2-40B4-BE49-F238E27FC236}">
                <a16:creationId xmlns:a16="http://schemas.microsoft.com/office/drawing/2014/main" id="{93E10DFA-8FAE-4084-82DC-62F28016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15" y="3156006"/>
            <a:ext cx="4283968" cy="29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www.culture.ru/storage/images/4068b5d838e24b7938eb2626bcdeabbc/5a2b7c7de98e6fba55ff140930790320.png">
            <a:extLst>
              <a:ext uri="{FF2B5EF4-FFF2-40B4-BE49-F238E27FC236}">
                <a16:creationId xmlns:a16="http://schemas.microsoft.com/office/drawing/2014/main" id="{29C4FE91-0577-4142-B4BC-F9DED136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57" y="4036824"/>
            <a:ext cx="2756090" cy="2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i.pinimg.com/736x/05/6c/40/056c40d34368966d4560c7bd904a460b.jpg">
            <a:extLst>
              <a:ext uri="{FF2B5EF4-FFF2-40B4-BE49-F238E27FC236}">
                <a16:creationId xmlns:a16="http://schemas.microsoft.com/office/drawing/2014/main" id="{E0AA24F7-2EAA-4E80-8C96-C89B588CC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05" b="7315"/>
          <a:stretch/>
        </p:blipFill>
        <p:spPr bwMode="auto">
          <a:xfrm>
            <a:off x="2018142" y="4013465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61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2971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РАЗВИТИЕ»: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377" y="1340768"/>
            <a:ext cx="11525955" cy="4873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</a:t>
            </a:r>
            <a:endParaRPr lang="ru-RU" sz="24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художественно-эстетического развития по ФГОС ДО: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Становление эстетического отношения к окружающему миру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Формирование элементарных представлений о видах искусства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Восприятие музыки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Восприятие художественной литературы, фольклора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Стимулирование сопереживания персонажам художественных произведений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2762CF-59C7-44EB-AA82-120DF778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2E887F-416D-4E38-9ED5-32A19CA898E7}"/>
              </a:ext>
            </a:extLst>
          </p:cNvPr>
          <p:cNvSpPr/>
          <p:nvPr/>
        </p:nvSpPr>
        <p:spPr>
          <a:xfrm>
            <a:off x="508000" y="293320"/>
            <a:ext cx="93324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художественно-эстетическому развитию детей в дошкольном учреждении:</a:t>
            </a:r>
          </a:p>
          <a:p>
            <a:pPr algn="ctr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Приобщение к искусству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Изобразительная деятельность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Конструктивно-модельная  деятельность</a:t>
            </a:r>
          </a:p>
          <a:p>
            <a:pPr algn="just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002060"/>
                </a:solidFill>
              </a:rPr>
              <a:t>Музыкальная  деятельность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avatars.mds.yandex.net/get-zen_doc/4421565/pub_60911483ea434d12df22b3c0_6091154ba5f87026b1894ef0/scale_1200">
            <a:extLst>
              <a:ext uri="{FF2B5EF4-FFF2-40B4-BE49-F238E27FC236}">
                <a16:creationId xmlns:a16="http://schemas.microsoft.com/office/drawing/2014/main" id="{1220962E-5283-407B-96BB-9978AEBA2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7707" y="4065584"/>
            <a:ext cx="3137685" cy="26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fsd.kopilkaurokov.ru/uploads/user_file_5826c89864d32/malysh_i_muzyka_2.jpeg">
            <a:extLst>
              <a:ext uri="{FF2B5EF4-FFF2-40B4-BE49-F238E27FC236}">
                <a16:creationId xmlns:a16="http://schemas.microsoft.com/office/drawing/2014/main" id="{F10202E3-6952-4990-9B39-0EE9BA32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628801"/>
            <a:ext cx="2957140" cy="28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new.dop.mosreg.ru/images/events/cover/021081b2bc0e1a8e79c0f4b44718a504_big.jpg">
            <a:extLst>
              <a:ext uri="{FF2B5EF4-FFF2-40B4-BE49-F238E27FC236}">
                <a16:creationId xmlns:a16="http://schemas.microsoft.com/office/drawing/2014/main" id="{DDBD71EA-A081-4080-A96A-389D8E5B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630607"/>
            <a:ext cx="2592288" cy="17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6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thumbs.dreamstime.com/z/%D1%83%D1%81%D1%82%D0%B0%D0%BD%D0%BE%D0%B2%D0%BB%D0%B5%D0%BD%D0%BD%D1%8B%D0%B5-%D1%81%D1%82%D1%80%D0%B5%D0%BB%D0%BA%D0%B8-17504254.jpg">
            <a:extLst>
              <a:ext uri="{FF2B5EF4-FFF2-40B4-BE49-F238E27FC236}">
                <a16:creationId xmlns:a16="http://schemas.microsoft.com/office/drawing/2014/main" id="{3781BDB8-DC43-4BB7-B1D5-D564ECCFA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4" t="35084" r="2104" b="44046"/>
          <a:stretch/>
        </p:blipFill>
        <p:spPr bwMode="auto">
          <a:xfrm rot="5400000">
            <a:off x="5303161" y="1106469"/>
            <a:ext cx="125559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14" y="63047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altLang="ru-RU" sz="28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altLang="ru-RU" sz="28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семьями воспитанников:</a:t>
            </a:r>
            <a:endParaRPr lang="en-US" altLang="ru-RU" sz="28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2090774" y="2216475"/>
            <a:ext cx="7929618" cy="1571636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2238348" y="2285993"/>
            <a:ext cx="757242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консультации, буклеты, памятки, папки-передвижки, анкетирование,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2131191" y="3857628"/>
            <a:ext cx="7929618" cy="1357322"/>
          </a:xfrm>
          <a:prstGeom prst="roundRect">
            <a:avLst>
              <a:gd name="adj" fmla="val 50000"/>
            </a:avLst>
          </a:prstGeom>
          <a:solidFill>
            <a:srgbClr val="92D05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2059753" y="5284467"/>
            <a:ext cx="7929618" cy="1341932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2738415" y="3929067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круглые столы)</a:t>
            </a:r>
            <a:endParaRPr lang="en-US" alt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2524100" y="5451037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в проектной деятельности, праздниках, выставках, конкурсах, спортивных мероприятиях и др.)</a:t>
            </a:r>
            <a:endParaRPr lang="en-US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1.bp.blogspot.com/-SAVC60M3Mzo/YDUdggZsqVI/AAAAAAAAA38/zYipwVoasuYSs_FZEbFscNOpIIPz5opTACLcBGAsYHQ/s1920/Finger_Family.jpg">
            <a:extLst>
              <a:ext uri="{FF2B5EF4-FFF2-40B4-BE49-F238E27FC236}">
                <a16:creationId xmlns:a16="http://schemas.microsoft.com/office/drawing/2014/main" id="{F2662F9A-BB64-47DF-BB86-F60C59FC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3" y="466334"/>
            <a:ext cx="2726108" cy="153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вариативной части программы:</a:t>
            </a:r>
          </a:p>
        </p:txBody>
      </p:sp>
      <p:pic>
        <p:nvPicPr>
          <p:cNvPr id="15362" name="Picture 2" descr="https://ds57.centerstart.ru/sites/ds57.centerstart.ru/files/archive/37b3df37529958cd1b419eb6f7998d4a_big.jpg">
            <a:extLst>
              <a:ext uri="{FF2B5EF4-FFF2-40B4-BE49-F238E27FC236}">
                <a16:creationId xmlns:a16="http://schemas.microsoft.com/office/drawing/2014/main" id="{91F137CF-529E-4ED8-BCFE-5B85B098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93" y="1304365"/>
            <a:ext cx="3521109" cy="23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0" y="1280056"/>
            <a:ext cx="6211992" cy="2952328"/>
          </a:xfrm>
          <a:prstGeom prst="upArrow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</p:txBody>
      </p:sp>
      <p:pic>
        <p:nvPicPr>
          <p:cNvPr id="15364" name="Picture 4" descr="http://10liski.detkin-club.ru/images/custom_1/hello_html_2c83fc20_5ed21ff9c742c.jpg">
            <a:extLst>
              <a:ext uri="{FF2B5EF4-FFF2-40B4-BE49-F238E27FC236}">
                <a16:creationId xmlns:a16="http://schemas.microsoft.com/office/drawing/2014/main" id="{BC45D1B4-C647-4B2B-9CE8-C09F178C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9" y="4331595"/>
            <a:ext cx="3329145" cy="24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305350" y="3789041"/>
            <a:ext cx="6298020" cy="2952327"/>
          </a:xfrm>
          <a:prstGeom prst="upArrow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130" y="687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b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 раздела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image.jimcdn.com/app/cms/image/transf/dimension=1920x10000:format=jpg/path/s29f86e3d1cd0c97f/image/ic92b5999e314698f/version/1508528259/image.jpg">
            <a:extLst>
              <a:ext uri="{FF2B5EF4-FFF2-40B4-BE49-F238E27FC236}">
                <a16:creationId xmlns:a16="http://schemas.microsoft.com/office/drawing/2014/main" id="{0F489610-203C-416E-8F96-9B6A8494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59" y="4788670"/>
            <a:ext cx="4752528" cy="20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22" y="885610"/>
            <a:ext cx="11729156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материально-техническое обеспечение;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обеспеченность методическими материалами и средствами обучения и воспитания;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организация режима пребывания детей в ДОО;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традиционных событий, праздников, мероприятий;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учебный план и комплексно-тематическое планирование образовательной деятельности;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844" y="1482598"/>
            <a:ext cx="10969978" cy="487375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</a:rPr>
              <a:t> 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 почтовый адрес: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152275, Ярославская область, Некрасовский район, д.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Грешнево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Юности д. 1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Белова Алла Станиславовна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 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(48531) 35-4-63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E-mail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grehnevo16@yandex.ru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сайт ДОУ: 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//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ds16-nkr.edu.yar.ru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783" y="477374"/>
            <a:ext cx="8352928" cy="8127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Образовательная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программа </a:t>
            </a:r>
            <a:b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</a:b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разработана на основе:</a:t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76383" y="2649742"/>
            <a:ext cx="6307137" cy="923330"/>
          </a:xfrm>
          <a:solidFill>
            <a:srgbClr val="92D050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общеобразовательной программы дошкольного образования «От рождения до школы» под редакцией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Т.С.Комаровой,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0A9DE6-FA4B-471A-B75E-89420F0F23A2}"/>
              </a:ext>
            </a:extLst>
          </p:cNvPr>
          <p:cNvSpPr/>
          <p:nvPr/>
        </p:nvSpPr>
        <p:spPr>
          <a:xfrm>
            <a:off x="4063724" y="1439930"/>
            <a:ext cx="6332454" cy="859674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№ 1155 от 17 октября 2013г);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0244D-019A-4D22-AFF5-96B4A60A1D1A}"/>
              </a:ext>
            </a:extLst>
          </p:cNvPr>
          <p:cNvSpPr txBox="1"/>
          <p:nvPr/>
        </p:nvSpPr>
        <p:spPr>
          <a:xfrm>
            <a:off x="4103701" y="3872731"/>
            <a:ext cx="6276010" cy="92333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Санитарно-эпидемиологических требований к устройству, содержанию и организации режима работы дошкольных образовательных организаций (СанПин);</a:t>
            </a:r>
          </a:p>
        </p:txBody>
      </p:sp>
      <p:sp>
        <p:nvSpPr>
          <p:cNvPr id="10" name="Стрелка: изогнутая вниз 9">
            <a:extLst>
              <a:ext uri="{FF2B5EF4-FFF2-40B4-BE49-F238E27FC236}">
                <a16:creationId xmlns:a16="http://schemas.microsoft.com/office/drawing/2014/main" id="{5FBF9A8A-8292-48AE-A694-A1D7E41E8270}"/>
              </a:ext>
            </a:extLst>
          </p:cNvPr>
          <p:cNvSpPr/>
          <p:nvPr/>
        </p:nvSpPr>
        <p:spPr>
          <a:xfrm rot="5400000" flipV="1">
            <a:off x="2486200" y="1126395"/>
            <a:ext cx="1082654" cy="731520"/>
          </a:xfrm>
          <a:prstGeom prst="curvedDown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id="{6F5DB141-9AF7-4924-97EA-1EEDD11187A9}"/>
              </a:ext>
            </a:extLst>
          </p:cNvPr>
          <p:cNvSpPr/>
          <p:nvPr/>
        </p:nvSpPr>
        <p:spPr>
          <a:xfrm rot="5400000" flipV="1">
            <a:off x="2486201" y="2399928"/>
            <a:ext cx="1082655" cy="731520"/>
          </a:xfrm>
          <a:prstGeom prst="curvedDownArrow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id="{AA17F79C-936F-48BF-BD45-02BFAADD8A9B}"/>
              </a:ext>
            </a:extLst>
          </p:cNvPr>
          <p:cNvSpPr/>
          <p:nvPr/>
        </p:nvSpPr>
        <p:spPr>
          <a:xfrm rot="5400000" flipV="1">
            <a:off x="2450196" y="3739660"/>
            <a:ext cx="1082654" cy="803528"/>
          </a:xfrm>
          <a:prstGeom prst="curved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E0FBA-8BFB-4DBD-9F08-650B9F50C0ED}"/>
              </a:ext>
            </a:extLst>
          </p:cNvPr>
          <p:cNvSpPr txBox="1"/>
          <p:nvPr/>
        </p:nvSpPr>
        <p:spPr>
          <a:xfrm>
            <a:off x="4103702" y="4991700"/>
            <a:ext cx="6276010" cy="1477328"/>
          </a:xfrm>
          <a:prstGeom prst="rect">
            <a:avLst/>
          </a:prstGeom>
          <a:solidFill>
            <a:srgbClr val="FF4F4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организации и осуществления образовательной деятельности по основным общеобразовательным программам дошкольного образования» (приказ Министерства образования и науки РФ от 30 августа 2013 года № 1014 г. Москва)</a:t>
            </a:r>
          </a:p>
        </p:txBody>
      </p:sp>
      <p:sp>
        <p:nvSpPr>
          <p:cNvPr id="15" name="Стрелка: изогнутая вниз 14">
            <a:extLst>
              <a:ext uri="{FF2B5EF4-FFF2-40B4-BE49-F238E27FC236}">
                <a16:creationId xmlns:a16="http://schemas.microsoft.com/office/drawing/2014/main" id="{7122637D-0C2B-4FE6-A327-67AB7A8D52A6}"/>
              </a:ext>
            </a:extLst>
          </p:cNvPr>
          <p:cNvSpPr/>
          <p:nvPr/>
        </p:nvSpPr>
        <p:spPr>
          <a:xfrm rot="5400000" flipV="1">
            <a:off x="2486200" y="5188743"/>
            <a:ext cx="1082654" cy="731520"/>
          </a:xfrm>
          <a:prstGeom prst="curvedDownArrow">
            <a:avLst/>
          </a:prstGeom>
          <a:solidFill>
            <a:srgbClr val="FF4F4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292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BBECE2-D8A1-469D-966E-AC9B8500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6388" name="Picture 4" descr="https://xn--o1abjm8a.xn--p1ai/wp-content/uploads/2020/06/products-1024x668-1.jpg">
            <a:extLst>
              <a:ext uri="{FF2B5EF4-FFF2-40B4-BE49-F238E27FC236}">
                <a16:creationId xmlns:a16="http://schemas.microsoft.com/office/drawing/2014/main" id="{4AD8852C-0E61-4FFD-A9CC-20892B40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20" y="671089"/>
            <a:ext cx="8722361" cy="56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5B2A43-6C07-41DA-BF56-74D225E76F63}"/>
              </a:ext>
            </a:extLst>
          </p:cNvPr>
          <p:cNvSpPr txBox="1"/>
          <p:nvPr/>
        </p:nvSpPr>
        <p:spPr>
          <a:xfrm>
            <a:off x="4151785" y="2060849"/>
            <a:ext cx="322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Конец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85933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823" y="469970"/>
            <a:ext cx="824669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образовательной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Bodoni MT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Bodoni MT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Bodoni MT"/>
                <a:cs typeface="Times New Roman" panose="02020603050405020304" pitchFamily="18" charset="0"/>
              </a:rPr>
              <a:t>программы: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421310" y="1780693"/>
            <a:ext cx="82466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детей дошкольного возраста в различных видах общения и деятельности с учётом их возрастных, индивидуальных, психологических и физиологических особенностей.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5F73E4F-FFFF-46B8-9E8F-0BAB1E153961}"/>
              </a:ext>
            </a:extLst>
          </p:cNvPr>
          <p:cNvSpPr txBox="1">
            <a:spLocks/>
          </p:cNvSpPr>
          <p:nvPr/>
        </p:nvSpPr>
        <p:spPr>
          <a:xfrm>
            <a:off x="767408" y="302364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направлена на:</a:t>
            </a:r>
          </a:p>
          <a:p>
            <a:pPr algn="ctr"/>
            <a:endParaRPr lang="ru-RU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51DD3-9C72-48C3-AB9B-5BEC5D20D92E}"/>
              </a:ext>
            </a:extLst>
          </p:cNvPr>
          <p:cNvSpPr txBox="1"/>
          <p:nvPr/>
        </p:nvSpPr>
        <p:spPr>
          <a:xfrm>
            <a:off x="1524001" y="3605193"/>
            <a:ext cx="83779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виду 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 algn="just"/>
            <a:endParaRPr lang="ru-RU" dirty="0"/>
          </a:p>
        </p:txBody>
      </p:sp>
      <p:pic>
        <p:nvPicPr>
          <p:cNvPr id="1028" name="Picture 4" descr="https://thumbs.dreamstime.com/z/%D0%B8-%D1%8E%D1%81%D1%82%D1%80%D0%B0%D1%86%D0%B8%D1%8F-%D0%B2%D0%B5%D0%BA%D1%82%D0%BE%D1%80%D0%B0-%D0%BA%D0%B0%D1%80%D0%B0%D0%BD-%D0%B0%D1%88%D0%B0-%D1%80%D0%B0-%D1%83%D0%B3%D0%B8-41222431.jpg">
            <a:extLst>
              <a:ext uri="{FF2B5EF4-FFF2-40B4-BE49-F238E27FC236}">
                <a16:creationId xmlns:a16="http://schemas.microsoft.com/office/drawing/2014/main" id="{C396640C-F833-4A25-8541-100218AD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89415" l="4308" r="92077">
                        <a14:foregroundMark x1="32000" y1="22117" x2="24308" y2="24961"/>
                        <a14:foregroundMark x1="28769" y1="24171" x2="13846" y2="38389"/>
                        <a14:foregroundMark x1="13846" y1="38389" x2="5385" y2="52765"/>
                        <a14:foregroundMark x1="5385" y1="52765" x2="4308" y2="58452"/>
                        <a14:foregroundMark x1="4538" y1="58768" x2="7308" y2="68404"/>
                        <a14:foregroundMark x1="7308" y1="68404" x2="12769" y2="68088"/>
                        <a14:foregroundMark x1="12769" y1="68088" x2="31615" y2="43602"/>
                        <a14:foregroundMark x1="31615" y1="43602" x2="33692" y2="32859"/>
                        <a14:foregroundMark x1="33692" y1="32859" x2="30923" y2="23697"/>
                        <a14:foregroundMark x1="30923" y1="23697" x2="26385" y2="27014"/>
                        <a14:foregroundMark x1="28769" y1="26224" x2="13154" y2="42654"/>
                        <a14:foregroundMark x1="13154" y1="42654" x2="18154" y2="38389"/>
                        <a14:foregroundMark x1="18154" y1="38389" x2="6000" y2="64139"/>
                        <a14:foregroundMark x1="6000" y1="64139" x2="9000" y2="54976"/>
                        <a14:foregroundMark x1="9000" y1="54976" x2="5154" y2="63507"/>
                        <a14:foregroundMark x1="5154" y1="63507" x2="7769" y2="53870"/>
                        <a14:foregroundMark x1="7769" y1="53870" x2="7231" y2="66983"/>
                        <a14:foregroundMark x1="7231" y1="66983" x2="13000" y2="62243"/>
                        <a14:foregroundMark x1="13000" y1="62243" x2="13923" y2="60032"/>
                        <a14:foregroundMark x1="14846" y1="45498" x2="11308" y2="53555"/>
                        <a14:foregroundMark x1="11308" y1="53555" x2="19231" y2="38547"/>
                        <a14:foregroundMark x1="19231" y1="38547" x2="30923" y2="26382"/>
                        <a14:foregroundMark x1="30923" y1="26382" x2="33077" y2="36651"/>
                        <a14:foregroundMark x1="33077" y1="36651" x2="28615" y2="30806"/>
                        <a14:foregroundMark x1="28615" y1="30806" x2="14692" y2="49447"/>
                        <a14:foregroundMark x1="14692" y1="49447" x2="23923" y2="34913"/>
                        <a14:foregroundMark x1="23923" y1="34913" x2="29231" y2="31596"/>
                        <a14:foregroundMark x1="29231" y1="31596" x2="25077" y2="44076"/>
                        <a14:foregroundMark x1="25077" y1="44076" x2="14000" y2="56240"/>
                        <a14:foregroundMark x1="14000" y1="56240" x2="23769" y2="40916"/>
                        <a14:foregroundMark x1="23769" y1="40916" x2="19154" y2="47393"/>
                        <a14:foregroundMark x1="19154" y1="47393" x2="22615" y2="36651"/>
                        <a14:foregroundMark x1="22615" y1="36651" x2="17462" y2="50711"/>
                        <a14:foregroundMark x1="17462" y1="50711" x2="13000" y2="57504"/>
                        <a14:foregroundMark x1="13000" y1="57504" x2="20308" y2="50395"/>
                        <a14:foregroundMark x1="20308" y1="50395" x2="29231" y2="33017"/>
                        <a14:foregroundMark x1="29231" y1="33017" x2="26923" y2="39179"/>
                        <a14:foregroundMark x1="12692" y1="43760" x2="13615" y2="48025"/>
                        <a14:foregroundMark x1="89846" y1="52923" x2="91769" y2="63033"/>
                        <a14:foregroundMark x1="91769" y1="63033" x2="86769" y2="62717"/>
                        <a14:foregroundMark x1="89615" y1="63033" x2="92000" y2="64455"/>
                        <a14:foregroundMark x1="32077" y1="41390" x2="43000" y2="35703"/>
                        <a14:foregroundMark x1="43000" y1="35703" x2="54308" y2="37599"/>
                        <a14:foregroundMark x1="54308" y1="37599" x2="49154" y2="35545"/>
                        <a14:foregroundMark x1="49154" y1="35545" x2="75308" y2="48025"/>
                        <a14:foregroundMark x1="75308" y1="48025" x2="79308" y2="54976"/>
                        <a14:foregroundMark x1="79308" y1="54976" x2="84538" y2="59084"/>
                        <a14:foregroundMark x1="84538" y1="59084" x2="82615" y2="58768"/>
                        <a14:foregroundMark x1="73615" y1="47235" x2="78308" y2="51817"/>
                        <a14:foregroundMark x1="78308" y1="51817" x2="73692" y2="48499"/>
                        <a14:foregroundMark x1="13692" y1="42654" x2="9692" y2="50711"/>
                        <a14:foregroundMark x1="9692" y1="50711" x2="12615" y2="41548"/>
                        <a14:foregroundMark x1="12615" y1="41548" x2="9231" y2="49763"/>
                        <a14:foregroundMark x1="9231" y1="49763" x2="9231" y2="49763"/>
                        <a14:foregroundMark x1="12615" y1="58768" x2="18462" y2="55766"/>
                        <a14:foregroundMark x1="18462" y1="55766" x2="15077" y2="64297"/>
                        <a14:foregroundMark x1="15077" y1="64297" x2="18923" y2="55134"/>
                        <a14:foregroundMark x1="18923" y1="55134" x2="18769" y2="54976"/>
                        <a14:foregroundMark x1="33077" y1="27014" x2="33231" y2="31280"/>
                        <a14:foregroundMark x1="16769" y1="35387" x2="31231" y2="21643"/>
                        <a14:foregroundMark x1="31231" y1="21643" x2="44692" y2="18325"/>
                        <a14:foregroundMark x1="34308" y1="20853" x2="45308" y2="15324"/>
                        <a14:foregroundMark x1="45308" y1="15324" x2="56308" y2="18009"/>
                        <a14:foregroundMark x1="56308" y1="18009" x2="61385" y2="14850"/>
                        <a14:foregroundMark x1="61385" y1="14850" x2="85769" y2="40758"/>
                        <a14:foregroundMark x1="85769" y1="40758" x2="89538" y2="48973"/>
                        <a14:foregroundMark x1="89538" y1="48973" x2="91692" y2="62559"/>
                        <a14:foregroundMark x1="86154" y1="41232" x2="90308" y2="49131"/>
                        <a14:foregroundMark x1="90308" y1="49131" x2="92077" y2="62717"/>
                        <a14:foregroundMark x1="90385" y1="53397" x2="82692" y2="37599"/>
                        <a14:foregroundMark x1="82692" y1="37599" x2="72615" y2="28120"/>
                        <a14:foregroundMark x1="72615" y1="28120" x2="78000" y2="29700"/>
                        <a14:foregroundMark x1="78000" y1="29700" x2="86769" y2="42970"/>
                        <a14:foregroundMark x1="86769" y1="42970" x2="73615" y2="29068"/>
                        <a14:foregroundMark x1="76538" y1="27014" x2="71462" y2="25434"/>
                        <a14:foregroundMark x1="24923" y1="26224" x2="17692" y2="37125"/>
                        <a14:foregroundMark x1="12615" y1="61769" x2="18308" y2="56398"/>
                        <a14:foregroundMark x1="18308" y1="56398" x2="18923" y2="57662"/>
                        <a14:foregroundMark x1="79769" y1="54660" x2="88154" y2="63191"/>
                        <a14:foregroundMark x1="79538" y1="55134" x2="84154" y2="60190"/>
                        <a14:foregroundMark x1="84154" y1="60190" x2="79538" y2="54976"/>
                        <a14:foregroundMark x1="79231" y1="55450" x2="89000" y2="65245"/>
                        <a14:foregroundMark x1="89000" y1="65245" x2="80154" y2="56872"/>
                        <a14:backgroundMark x1="22692" y1="6951" x2="22692" y2="6951"/>
                        <a14:backgroundMark x1="37000" y1="27488" x2="37000" y2="27488"/>
                        <a14:backgroundMark x1="19364" y1="57731" x2="20072" y2="56888"/>
                        <a14:backgroundMark x1="12538" y1="65864" x2="14515" y2="63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0672" flipV="1">
            <a:off x="1174496" y="843195"/>
            <a:ext cx="2493628" cy="12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thumbs.dreamstime.com/z/%D0%B8-%D1%8E%D1%81%D1%82%D1%80%D0%B0%D1%86%D0%B8%D1%8F-%D0%B2%D0%B5%D0%BA%D1%82%D0%BE%D1%80%D0%B0-%D0%BA%D0%B0%D1%80%D0%B0%D0%BD-%D0%B0%D1%88%D0%B0-%D1%80%D0%B0-%D1%83%D0%B3%D0%B8-41222431.jpg">
            <a:extLst>
              <a:ext uri="{FF2B5EF4-FFF2-40B4-BE49-F238E27FC236}">
                <a16:creationId xmlns:a16="http://schemas.microsoft.com/office/drawing/2014/main" id="{D7DBF26A-EF2F-4319-8E68-CFAFA64E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89415" l="4308" r="92077">
                        <a14:foregroundMark x1="32000" y1="22117" x2="24308" y2="24961"/>
                        <a14:foregroundMark x1="28769" y1="24171" x2="13846" y2="38389"/>
                        <a14:foregroundMark x1="13846" y1="38389" x2="5385" y2="52765"/>
                        <a14:foregroundMark x1="5385" y1="52765" x2="4308" y2="58452"/>
                        <a14:foregroundMark x1="4538" y1="58768" x2="7308" y2="68404"/>
                        <a14:foregroundMark x1="7308" y1="68404" x2="12769" y2="68088"/>
                        <a14:foregroundMark x1="12769" y1="68088" x2="31615" y2="43602"/>
                        <a14:foregroundMark x1="31615" y1="43602" x2="33692" y2="32859"/>
                        <a14:foregroundMark x1="33692" y1="32859" x2="30923" y2="23697"/>
                        <a14:foregroundMark x1="30923" y1="23697" x2="26385" y2="27014"/>
                        <a14:foregroundMark x1="28769" y1="26224" x2="13154" y2="42654"/>
                        <a14:foregroundMark x1="13154" y1="42654" x2="18154" y2="38389"/>
                        <a14:foregroundMark x1="18154" y1="38389" x2="6000" y2="64139"/>
                        <a14:foregroundMark x1="6000" y1="64139" x2="9000" y2="54976"/>
                        <a14:foregroundMark x1="9000" y1="54976" x2="5154" y2="63507"/>
                        <a14:foregroundMark x1="5154" y1="63507" x2="7769" y2="53870"/>
                        <a14:foregroundMark x1="7769" y1="53870" x2="7231" y2="66983"/>
                        <a14:foregroundMark x1="7231" y1="66983" x2="13000" y2="62243"/>
                        <a14:foregroundMark x1="13000" y1="62243" x2="13923" y2="60032"/>
                        <a14:foregroundMark x1="14846" y1="45498" x2="11308" y2="53555"/>
                        <a14:foregroundMark x1="11308" y1="53555" x2="19231" y2="38547"/>
                        <a14:foregroundMark x1="19231" y1="38547" x2="30923" y2="26382"/>
                        <a14:foregroundMark x1="30923" y1="26382" x2="33077" y2="36651"/>
                        <a14:foregroundMark x1="33077" y1="36651" x2="28615" y2="30806"/>
                        <a14:foregroundMark x1="28615" y1="30806" x2="14692" y2="49447"/>
                        <a14:foregroundMark x1="14692" y1="49447" x2="23923" y2="34913"/>
                        <a14:foregroundMark x1="23923" y1="34913" x2="29231" y2="31596"/>
                        <a14:foregroundMark x1="29231" y1="31596" x2="25077" y2="44076"/>
                        <a14:foregroundMark x1="25077" y1="44076" x2="14000" y2="56240"/>
                        <a14:foregroundMark x1="14000" y1="56240" x2="23769" y2="40916"/>
                        <a14:foregroundMark x1="23769" y1="40916" x2="19154" y2="47393"/>
                        <a14:foregroundMark x1="19154" y1="47393" x2="22615" y2="36651"/>
                        <a14:foregroundMark x1="22615" y1="36651" x2="17462" y2="50711"/>
                        <a14:foregroundMark x1="17462" y1="50711" x2="13000" y2="57504"/>
                        <a14:foregroundMark x1="13000" y1="57504" x2="20308" y2="50395"/>
                        <a14:foregroundMark x1="20308" y1="50395" x2="29231" y2="33017"/>
                        <a14:foregroundMark x1="29231" y1="33017" x2="26923" y2="39179"/>
                        <a14:foregroundMark x1="12692" y1="43760" x2="13615" y2="48025"/>
                        <a14:foregroundMark x1="89846" y1="52923" x2="91769" y2="63033"/>
                        <a14:foregroundMark x1="91769" y1="63033" x2="86769" y2="62717"/>
                        <a14:foregroundMark x1="89615" y1="63033" x2="92000" y2="64455"/>
                        <a14:foregroundMark x1="32077" y1="41390" x2="43000" y2="35703"/>
                        <a14:foregroundMark x1="43000" y1="35703" x2="54308" y2="37599"/>
                        <a14:foregroundMark x1="54308" y1="37599" x2="49154" y2="35545"/>
                        <a14:foregroundMark x1="49154" y1="35545" x2="75308" y2="48025"/>
                        <a14:foregroundMark x1="75308" y1="48025" x2="79308" y2="54976"/>
                        <a14:foregroundMark x1="79308" y1="54976" x2="84538" y2="59084"/>
                        <a14:foregroundMark x1="84538" y1="59084" x2="82615" y2="58768"/>
                        <a14:foregroundMark x1="73615" y1="47235" x2="78308" y2="51817"/>
                        <a14:foregroundMark x1="78308" y1="51817" x2="73692" y2="48499"/>
                        <a14:foregroundMark x1="13692" y1="42654" x2="9692" y2="50711"/>
                        <a14:foregroundMark x1="9692" y1="50711" x2="12615" y2="41548"/>
                        <a14:foregroundMark x1="12615" y1="41548" x2="9231" y2="49763"/>
                        <a14:foregroundMark x1="9231" y1="49763" x2="9231" y2="49763"/>
                        <a14:foregroundMark x1="12615" y1="58768" x2="18462" y2="55766"/>
                        <a14:foregroundMark x1="18462" y1="55766" x2="15077" y2="64297"/>
                        <a14:foregroundMark x1="15077" y1="64297" x2="18923" y2="55134"/>
                        <a14:foregroundMark x1="18923" y1="55134" x2="18769" y2="54976"/>
                        <a14:foregroundMark x1="33077" y1="27014" x2="33231" y2="31280"/>
                        <a14:foregroundMark x1="16769" y1="35387" x2="31231" y2="21643"/>
                        <a14:foregroundMark x1="31231" y1="21643" x2="44692" y2="18325"/>
                        <a14:foregroundMark x1="34308" y1="20853" x2="45308" y2="15324"/>
                        <a14:foregroundMark x1="45308" y1="15324" x2="56308" y2="18009"/>
                        <a14:foregroundMark x1="56308" y1="18009" x2="61385" y2="14850"/>
                        <a14:foregroundMark x1="61385" y1="14850" x2="85769" y2="40758"/>
                        <a14:foregroundMark x1="85769" y1="40758" x2="89538" y2="48973"/>
                        <a14:foregroundMark x1="89538" y1="48973" x2="91692" y2="62559"/>
                        <a14:foregroundMark x1="86154" y1="41232" x2="90308" y2="49131"/>
                        <a14:foregroundMark x1="90308" y1="49131" x2="92077" y2="62717"/>
                        <a14:foregroundMark x1="90385" y1="53397" x2="82692" y2="37599"/>
                        <a14:foregroundMark x1="82692" y1="37599" x2="72615" y2="28120"/>
                        <a14:foregroundMark x1="72615" y1="28120" x2="78000" y2="29700"/>
                        <a14:foregroundMark x1="78000" y1="29700" x2="86769" y2="42970"/>
                        <a14:foregroundMark x1="86769" y1="42970" x2="73615" y2="29068"/>
                        <a14:foregroundMark x1="76538" y1="27014" x2="71462" y2="25434"/>
                        <a14:foregroundMark x1="24923" y1="26224" x2="17692" y2="37125"/>
                        <a14:foregroundMark x1="12615" y1="61769" x2="18308" y2="56398"/>
                        <a14:foregroundMark x1="18308" y1="56398" x2="18923" y2="57662"/>
                        <a14:foregroundMark x1="79769" y1="54660" x2="88154" y2="63191"/>
                        <a14:foregroundMark x1="79538" y1="55134" x2="84154" y2="60190"/>
                        <a14:foregroundMark x1="84154" y1="60190" x2="79538" y2="54976"/>
                        <a14:foregroundMark x1="79231" y1="55450" x2="89000" y2="65245"/>
                        <a14:foregroundMark x1="89000" y1="65245" x2="80154" y2="56872"/>
                        <a14:backgroundMark x1="22692" y1="6951" x2="22692" y2="6951"/>
                        <a14:backgroundMark x1="37000" y1="27488" x2="37000" y2="27488"/>
                        <a14:backgroundMark x1="19364" y1="57731" x2="20072" y2="56888"/>
                        <a14:backgroundMark x1="12538" y1="65864" x2="14515" y2="63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19328" flipH="1" flipV="1">
            <a:off x="8796446" y="3486702"/>
            <a:ext cx="2493628" cy="12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570" y="3705"/>
            <a:ext cx="7467600" cy="79690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Задачи программы: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D791-171D-402F-8869-AD9358370802}"/>
              </a:ext>
            </a:extLst>
          </p:cNvPr>
          <p:cNvSpPr txBox="1"/>
          <p:nvPr/>
        </p:nvSpPr>
        <p:spPr>
          <a:xfrm>
            <a:off x="316088" y="800613"/>
            <a:ext cx="11717867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ОВЗ);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развития детей в соответствии с их возрастными индивидуальными особенностями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личности детей, в том числе ценностей ЗОЖ,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вариативности и разнообразия содержания Программы и организационных форм дошкольного образования, возможности формирования Программы различной направленности с учётом образовательных потребностей, способностей и состояния здоровья детей;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5067" y="332656"/>
            <a:ext cx="9979377" cy="123351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ФГОС ДО программа состоит из двух частей: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2444" y="3556120"/>
            <a:ext cx="4397005" cy="29692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объем не менее 60% от её общего объёма)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1142" y="3556120"/>
            <a:ext cx="4821658" cy="29692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 (часть, формируемая участниками образовательных отношений) – не более 40%</a:t>
            </a:r>
          </a:p>
        </p:txBody>
      </p:sp>
      <p:pic>
        <p:nvPicPr>
          <p:cNvPr id="2050" name="Picture 2" descr="https://sklad.freeimg.ru/rsynced_images/arrow-980042_1280.jpg">
            <a:extLst>
              <a:ext uri="{FF2B5EF4-FFF2-40B4-BE49-F238E27FC236}">
                <a16:creationId xmlns:a16="http://schemas.microsoft.com/office/drawing/2014/main" id="{C5646B57-2E39-47C2-B382-72B1DFA51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5968"/>
          <a:stretch/>
        </p:blipFill>
        <p:spPr bwMode="auto">
          <a:xfrm rot="5400000">
            <a:off x="2942131" y="1914418"/>
            <a:ext cx="19152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klad.freeimg.ru/rsynced_images/arrow-980042_1280.jpg">
            <a:extLst>
              <a:ext uri="{FF2B5EF4-FFF2-40B4-BE49-F238E27FC236}">
                <a16:creationId xmlns:a16="http://schemas.microsoft.com/office/drawing/2014/main" id="{05DEB529-1569-416D-9904-B85D7C4B3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5968"/>
          <a:stretch/>
        </p:blipFill>
        <p:spPr bwMode="auto">
          <a:xfrm rot="16200000" flipH="1">
            <a:off x="7056528" y="1914418"/>
            <a:ext cx="19152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2141" y="244529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ДОО </a:t>
            </a:r>
            <a:b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три основных раздела:</a:t>
            </a:r>
            <a:endParaRPr lang="en-US" altLang="ru-RU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75724" y="5745464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2334597" y="2559914"/>
            <a:ext cx="7272808" cy="912771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3024166" y="2708921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2309786" y="3929067"/>
            <a:ext cx="7272808" cy="912771"/>
          </a:xfrm>
          <a:prstGeom prst="roundRect">
            <a:avLst>
              <a:gd name="adj" fmla="val 50000"/>
            </a:avLst>
          </a:prstGeom>
          <a:solidFill>
            <a:srgbClr val="92D05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2334598" y="5373217"/>
            <a:ext cx="7337675" cy="912771"/>
          </a:xfrm>
          <a:prstGeom prst="roundRect">
            <a:avLst>
              <a:gd name="adj" fmla="val 50000"/>
            </a:avLst>
          </a:pr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3099673" y="4159151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3175873" y="5451037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780990" y="4389228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711625" y="2827282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4" name="Picture 2" descr="https://img2.freepng.ru/20180414/jfe/kisspng-macos-computer-icons-archive-file-folder-5ad2c47b26aca5.9729733515237622991584.jpg">
            <a:extLst>
              <a:ext uri="{FF2B5EF4-FFF2-40B4-BE49-F238E27FC236}">
                <a16:creationId xmlns:a16="http://schemas.microsoft.com/office/drawing/2014/main" id="{DE2D711B-1D98-43E1-BA61-A4208187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9" y="261948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dreamstime.com/z/%D1%83%D1%81%D1%82%D0%B0%D0%BD%D0%BE%D0%B2%D0%BB%D0%B5%D0%BD%D0%BD%D1%8B%D0%B5-%D1%81%D1%82%D1%80%D0%B5%D0%BB%D0%BA%D0%B8-17504254.jpg">
            <a:extLst>
              <a:ext uri="{FF2B5EF4-FFF2-40B4-BE49-F238E27FC236}">
                <a16:creationId xmlns:a16="http://schemas.microsoft.com/office/drawing/2014/main" id="{5BA461CD-3E6D-4E52-B0B1-E0D12ED80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4" t="35084" r="2104" b="44046"/>
          <a:stretch/>
        </p:blipFill>
        <p:spPr bwMode="auto">
          <a:xfrm rot="5400000">
            <a:off x="5792239" y="1373786"/>
            <a:ext cx="125559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99" y="21861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раздел:</a:t>
            </a:r>
          </a:p>
        </p:txBody>
      </p:sp>
      <p:pic>
        <p:nvPicPr>
          <p:cNvPr id="4106" name="Picture 10" descr="https://thumbs.dreamstime.com/b/%D0%BC%D0%B0-%D1%8C%D1%87%D0%B8%D0%BA%D0%B8-%D0%B8-%D0%B5%D0%B2%D1%83%D1%88%D0%BA%D0%B8-%D0%B5-%D0%B0%D1%8E%D1%82-%D1%82%D1%80%D0%B5%D0%BD%D0%B8%D1%80%D0%BE%D0%B2%D0%BA%D0%B8-73764459.jpg">
            <a:extLst>
              <a:ext uri="{FF2B5EF4-FFF2-40B4-BE49-F238E27FC236}">
                <a16:creationId xmlns:a16="http://schemas.microsoft.com/office/drawing/2014/main" id="{8EA09E1E-FC40-48CA-BB3F-878A6E2F2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r="651" b="21398"/>
          <a:stretch/>
        </p:blipFill>
        <p:spPr bwMode="auto">
          <a:xfrm>
            <a:off x="2495600" y="3460919"/>
            <a:ext cx="6813376" cy="34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11683999" cy="32671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09744" y="240531"/>
            <a:ext cx="7972452" cy="1299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в младенческом и раннем возрасте:</a:t>
            </a:r>
            <a:br>
              <a:rPr lang="ru-RU" sz="28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gorod-druzei.ru/wp-content/uploads/2018/12/Razvitie-detej-ot1-do3-let-gorod-druzej-ufa.jpg">
            <a:extLst>
              <a:ext uri="{FF2B5EF4-FFF2-40B4-BE49-F238E27FC236}">
                <a16:creationId xmlns:a16="http://schemas.microsoft.com/office/drawing/2014/main" id="{A5412C48-B08D-40CD-A7C1-AE5EBDC1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77" y="4895701"/>
            <a:ext cx="274320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142984"/>
            <a:ext cx="12067822" cy="57150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2062</Words>
  <Application>Microsoft Office PowerPoint</Application>
  <PresentationFormat>Широкоэкранный</PresentationFormat>
  <Paragraphs>279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Bodoni MT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  Краткая презентация основной образовательной программы дошкольного образования  </vt:lpstr>
      <vt:lpstr>Полное название:   Основная образовательная программа дошкольной образовательной организации: муниципального бюджетного дошкольного образовательного учреждения детский сад № 16   Сокращённое название:   ООП ДОО   Срок реализации:   6 лет  Ориентирована на детей в возрасте   от 1,5 до 8 лет </vt:lpstr>
      <vt:lpstr> Образовательная программа  разработана на основе: </vt:lpstr>
      <vt:lpstr>Цель образовательной  программы:</vt:lpstr>
      <vt:lpstr>Задачи программы:</vt:lpstr>
      <vt:lpstr>  </vt:lpstr>
      <vt:lpstr>Образовательная программа ДОО  включает три основных раздела:</vt:lpstr>
      <vt:lpstr>Целевой раздел:</vt:lpstr>
      <vt:lpstr>Целевые ориентиры образования в младенческом и раннем возрасте: </vt:lpstr>
      <vt:lpstr>Презентация PowerPoint</vt:lpstr>
      <vt:lpstr>Целевые ориентиры  на этапе завершения дошкольного образования: </vt:lpstr>
      <vt:lpstr>Презентация PowerPoint</vt:lpstr>
      <vt:lpstr>Презентация PowerPoint</vt:lpstr>
      <vt:lpstr>Содержательный раздел:</vt:lpstr>
      <vt:lpstr>Образовательные области, обеспечивающие разностороннее развитие детей по ФГОС ДО:</vt:lpstr>
      <vt:lpstr>Презентация PowerPoint</vt:lpstr>
      <vt:lpstr>Презентация PowerPoint</vt:lpstr>
      <vt:lpstr>ОБРАЗОВАТЕЛЬНАЯ ОБЛАСТЬ  «СОЦИАЛЬНО-КОММУНИКАТИВНОЕ РАЗВИТИЕ»:</vt:lpstr>
      <vt:lpstr>Презентация PowerPoint</vt:lpstr>
      <vt:lpstr>ОБРАЗОВАТЕЛЬНАЯ ОБЛАСТЬ  «РЕЧЕВОЕ РАЗВИТИЕ»: </vt:lpstr>
      <vt:lpstr>Презентация PowerPoint</vt:lpstr>
      <vt:lpstr>ОБРАЗОВАТЕЛЬНАЯ ОБЛАСТЬ «ПОЗНАВАТЕЛЬНОЕ РАЗВИТИЕ»:</vt:lpstr>
      <vt:lpstr>Презентация PowerPoint</vt:lpstr>
      <vt:lpstr>ОБРАЗОВАТЕЛЬНАЯ ОБЛАСТЬ  «ХУДОЖЕСТВЕННО-ЭСТЕТИЧЕСКОЕ РАЗВИТИЕ»:</vt:lpstr>
      <vt:lpstr>Презентация PowerPoint</vt:lpstr>
      <vt:lpstr>Направления взаимодействия с семьями воспитанников:</vt:lpstr>
      <vt:lpstr>Направления вариативной части программы:</vt:lpstr>
      <vt:lpstr>Содержание  организационного раздела</vt:lpstr>
      <vt:lpstr>Контактная информация: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Краткая презентация основной образовательной программы дошкольного образования  </dc:title>
  <dc:creator>Евгения Волкова</dc:creator>
  <cp:lastModifiedBy>Евгения Волкова</cp:lastModifiedBy>
  <cp:revision>2</cp:revision>
  <dcterms:created xsi:type="dcterms:W3CDTF">2022-02-03T09:59:05Z</dcterms:created>
  <dcterms:modified xsi:type="dcterms:W3CDTF">2022-02-03T10:13:08Z</dcterms:modified>
</cp:coreProperties>
</file>